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9"/>
  </p:notesMasterIdLst>
  <p:sldIdLst>
    <p:sldId id="360" r:id="rId2"/>
    <p:sldId id="361" r:id="rId3"/>
    <p:sldId id="363" r:id="rId4"/>
    <p:sldId id="364" r:id="rId5"/>
    <p:sldId id="367" r:id="rId6"/>
    <p:sldId id="368" r:id="rId7"/>
    <p:sldId id="365" r:id="rId8"/>
    <p:sldId id="366" r:id="rId9"/>
    <p:sldId id="369" r:id="rId10"/>
    <p:sldId id="385" r:id="rId11"/>
    <p:sldId id="370" r:id="rId12"/>
    <p:sldId id="375" r:id="rId13"/>
    <p:sldId id="376" r:id="rId14"/>
    <p:sldId id="381" r:id="rId15"/>
    <p:sldId id="382" r:id="rId16"/>
    <p:sldId id="383" r:id="rId17"/>
    <p:sldId id="3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3300"/>
    <a:srgbClr val="006600"/>
    <a:srgbClr val="0000FF"/>
    <a:srgbClr val="FFFFFF"/>
    <a:srgbClr val="008000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69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1C32-0A19-4BA3-8E6B-6AC8CE2A03B2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7987-5BF4-4875-BEDB-FA5F2443D3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17603D-C0E3-4B38-B950-2AB3F477E508}" type="slidenum">
              <a:rPr lang="en-US" altLang="zh-CN">
                <a:solidFill>
                  <a:srgbClr val="000000"/>
                </a:solidFill>
              </a:rPr>
              <a:pPr/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125CD1-E4D6-405D-BD90-54154D90193D}" type="slidenum">
              <a:rPr lang="en-US" altLang="zh-CN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D6AFD6-0F56-432E-817B-5C4A294DAB84}" type="slidenum">
              <a:rPr lang="en-US" altLang="zh-CN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3B612A-BBAB-40E5-829E-C9706B9C558A}" type="slidenum">
              <a:rPr lang="en-US" altLang="zh-CN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26CB-E00E-4EA9-9064-2E43059E3EF2}" type="slidenum">
              <a:rPr lang="en-US" altLang="zh-CN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1B1D2-1924-43D4-BCC1-BE270B011D08}" type="slidenum">
              <a:rPr lang="en-US" altLang="zh-CN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A7F54-F35D-48A0-AA29-4353D8BF8F16}" type="slidenum">
              <a:rPr lang="en-US" altLang="zh-CN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D6CD45-1380-4577-82A3-C291220FDA23}" type="slidenum">
              <a:rPr lang="en-US" altLang="zh-CN">
                <a:solidFill>
                  <a:srgbClr val="000000"/>
                </a:solidFill>
              </a:rPr>
              <a:pPr/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D1FAFB-F4D5-45B6-9206-7765DA9E6DB7}" type="slidenum">
              <a:rPr lang="en-US" altLang="zh-CN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380C4B-B537-4CD4-AC1D-C3CD1C8D438C}" type="slidenum">
              <a:rPr lang="en-US" altLang="zh-CN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D071AE-5E26-49F6-81D8-4E2A83C4F8F7}" type="slidenum">
              <a:rPr lang="en-US" altLang="zh-CN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03E0A4-5BFB-481A-A42B-3D96F4AFC07A}" type="slidenum">
              <a:rPr lang="en-US" altLang="zh-CN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BA3F64-FB0D-42D7-9713-2F54B5D82F2D}" type="slidenum">
              <a:rPr lang="en-US" altLang="zh-CN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7F63CF-7752-4617-9C16-72DF62C7AC92}" type="slidenum">
              <a:rPr lang="en-US" altLang="zh-CN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B1A668-C99D-4E40-A69F-1D66E8F3314E}" type="slidenum">
              <a:rPr lang="en-US" altLang="zh-CN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125CD1-E4D6-405D-BD90-54154D90193D}" type="slidenum">
              <a:rPr lang="en-US" altLang="zh-CN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87"/>
            <a:ext cx="7772400" cy="1470025"/>
          </a:xfrm>
          <a:noFill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812"/>
            <a:ext cx="2133600" cy="365125"/>
          </a:xfrm>
          <a:prstGeom prst="rect">
            <a:avLst/>
          </a:prstGeom>
        </p:spPr>
        <p:txBody>
          <a:bodyPr/>
          <a:lstStyle/>
          <a:p>
            <a:fld id="{6CB10FC9-7BCF-426F-A83E-7AFEB9F5917C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8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812"/>
            <a:ext cx="2133600" cy="365125"/>
          </a:xfrm>
          <a:prstGeom prst="rect">
            <a:avLst/>
          </a:prstGeom>
        </p:spPr>
        <p:txBody>
          <a:bodyPr/>
          <a:lstStyle/>
          <a:p>
            <a:fld id="{901D0EA4-2E21-4354-A4C7-B31BDA9D08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7496422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I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IN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IN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BD0056-6F20-4CE5-99F1-3DEF25A9EDF5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765190"/>
            <a:ext cx="8997950" cy="188913"/>
            <a:chOff x="48" y="985"/>
            <a:chExt cx="5668" cy="119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ltGray">
            <a:xfrm>
              <a:off x="52" y="992"/>
              <a:ext cx="5664" cy="106"/>
            </a:xfrm>
            <a:prstGeom prst="rect">
              <a:avLst/>
            </a:prstGeom>
            <a:gradFill rotWithShape="0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95000"/>
                <a:buFont typeface="Wingdings" pitchFamily="2" charset="2"/>
                <a:buChar char="¬"/>
              </a:pPr>
              <a:endParaRPr lang="en-US" sz="320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5124" name="Line 4"/>
            <p:cNvSpPr>
              <a:spLocks noChangeShapeType="1"/>
            </p:cNvSpPr>
            <p:nvPr userDrawn="1"/>
          </p:nvSpPr>
          <p:spPr bwMode="ltGray">
            <a:xfrm>
              <a:off x="55" y="1102"/>
              <a:ext cx="5661" cy="0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95000"/>
                <a:buFont typeface="Wingdings" pitchFamily="2" charset="2"/>
                <a:buChar char="¬"/>
              </a:pPr>
              <a:endParaRPr lang="en-US" sz="320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 userDrawn="1"/>
          </p:nvSpPr>
          <p:spPr bwMode="ltGray">
            <a:xfrm>
              <a:off x="55" y="1078"/>
              <a:ext cx="5661" cy="0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95000"/>
                <a:buFont typeface="Wingdings" pitchFamily="2" charset="2"/>
                <a:buChar char="¬"/>
              </a:pPr>
              <a:endParaRPr lang="en-US" sz="320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ltGray">
            <a:xfrm>
              <a:off x="55" y="1048"/>
              <a:ext cx="5661" cy="0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95000"/>
                <a:buFont typeface="Wingdings" pitchFamily="2" charset="2"/>
                <a:buChar char="¬"/>
              </a:pPr>
              <a:endParaRPr lang="en-US" sz="320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5127" name="Line 7"/>
            <p:cNvSpPr>
              <a:spLocks noChangeShapeType="1"/>
            </p:cNvSpPr>
            <p:nvPr userDrawn="1"/>
          </p:nvSpPr>
          <p:spPr bwMode="ltGray">
            <a:xfrm>
              <a:off x="55" y="1014"/>
              <a:ext cx="5661" cy="0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95000"/>
                <a:buFont typeface="Wingdings" pitchFamily="2" charset="2"/>
                <a:buChar char="¬"/>
              </a:pPr>
              <a:endParaRPr lang="en-US" sz="320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5128" name="Freeform 8"/>
            <p:cNvSpPr>
              <a:spLocks/>
            </p:cNvSpPr>
            <p:nvPr userDrawn="1"/>
          </p:nvSpPr>
          <p:spPr bwMode="ltGray">
            <a:xfrm>
              <a:off x="48" y="985"/>
              <a:ext cx="5667" cy="119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0"/>
                </a:cxn>
                <a:cxn ang="0">
                  <a:pos x="4764" y="0"/>
                </a:cxn>
              </a:cxnLst>
              <a:rect l="0" t="0" r="r" b="b"/>
              <a:pathLst>
                <a:path w="4765" h="119">
                  <a:moveTo>
                    <a:pt x="0" y="118"/>
                  </a:moveTo>
                  <a:lnTo>
                    <a:pt x="0" y="0"/>
                  </a:lnTo>
                  <a:lnTo>
                    <a:pt x="4764" y="0"/>
                  </a:lnTo>
                </a:path>
              </a:pathLst>
            </a:custGeom>
            <a:noFill/>
            <a:ln w="12700" cap="rnd" cmpd="sng">
              <a:solidFill>
                <a:srgbClr val="FFCC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95000"/>
                <a:buFont typeface="Wingdings" pitchFamily="2" charset="2"/>
                <a:buChar char="¬"/>
              </a:pPr>
              <a:endParaRPr lang="en-US" sz="320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8405" y="0"/>
            <a:ext cx="8305799" cy="762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152" y="981083"/>
            <a:ext cx="89138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 l="38016" t="26022" r="38988" b="32755"/>
          <a:stretch>
            <a:fillRect/>
          </a:stretch>
        </p:blipFill>
        <p:spPr bwMode="auto">
          <a:xfrm>
            <a:off x="0" y="0"/>
            <a:ext cx="756000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26" r:id="rId2"/>
    <p:sldLayoutId id="2147483727" r:id="rId3"/>
    <p:sldLayoutId id="2147483728" r:id="rId4"/>
    <p:sldLayoutId id="2147483730" r:id="rId5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SzPct val="95000"/>
        <a:buFont typeface="Wingdings" pitchFamily="2" charset="2"/>
        <a:buChar char="¬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Ø"/>
        <a:defRPr sz="2800">
          <a:solidFill>
            <a:srgbClr val="66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00CC"/>
        </a:buClr>
        <a:buFont typeface="Symbol" pitchFamily="18" charset="2"/>
        <a:buChar char="·"/>
        <a:defRPr sz="2800">
          <a:solidFill>
            <a:srgbClr val="CC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00CC"/>
        </a:buClr>
        <a:buFont typeface="Wingdings" pitchFamily="2" charset="2"/>
        <a:buChar char="v"/>
        <a:defRPr sz="2800">
          <a:solidFill>
            <a:srgbClr val="6600C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SzPct val="125000"/>
        <a:buFont typeface="Wingdings" pitchFamily="2" charset="2"/>
        <a:buChar char="§"/>
        <a:defRPr sz="2800">
          <a:solidFill>
            <a:srgbClr val="66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SzPct val="125000"/>
        <a:buFont typeface="Wingdings" pitchFamily="2" charset="2"/>
        <a:buChar char="§"/>
        <a:defRPr sz="2800">
          <a:solidFill>
            <a:srgbClr val="66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SzPct val="125000"/>
        <a:buFont typeface="Wingdings" pitchFamily="2" charset="2"/>
        <a:buChar char="§"/>
        <a:defRPr sz="2800">
          <a:solidFill>
            <a:srgbClr val="66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SzPct val="125000"/>
        <a:buFont typeface="Wingdings" pitchFamily="2" charset="2"/>
        <a:buChar char="§"/>
        <a:defRPr sz="2800">
          <a:solidFill>
            <a:srgbClr val="66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SzPct val="125000"/>
        <a:buFont typeface="Wingdings" pitchFamily="2" charset="2"/>
        <a:buChar char="§"/>
        <a:defRPr sz="28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PowerPoint_97-2003_Presentation1.ppt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9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Emerging Technologies for </a:t>
            </a:r>
            <a:br>
              <a:rPr lang="en-US" dirty="0" smtClean="0"/>
            </a:br>
            <a:r>
              <a:rPr lang="en-US" dirty="0" smtClean="0"/>
              <a:t>Economy and Enhanced Safety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8077200" cy="1752600"/>
          </a:xfrm>
        </p:spPr>
        <p:txBody>
          <a:bodyPr wrap="none"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Arun Kumar Bhaduri</a:t>
            </a:r>
          </a:p>
          <a:p>
            <a:r>
              <a:rPr lang="en-US" dirty="0" smtClean="0"/>
              <a:t>Indira Gandhi Centre for Atomic Research, </a:t>
            </a:r>
            <a:br>
              <a:rPr lang="en-US" dirty="0" smtClean="0"/>
            </a:br>
            <a:r>
              <a:rPr lang="en-US" dirty="0" smtClean="0"/>
              <a:t>Kalpakkam, Tamilnadu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8746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</a:rPr>
              <a:t>11</a:t>
            </a:r>
            <a:r>
              <a:rPr lang="en-US" sz="2400" b="1" baseline="30000" dirty="0" smtClean="0">
                <a:solidFill>
                  <a:srgbClr val="663300"/>
                </a:solidFill>
              </a:rPr>
              <a:t>th</a:t>
            </a:r>
            <a:r>
              <a:rPr lang="en-US" sz="2400" b="1" dirty="0" smtClean="0">
                <a:solidFill>
                  <a:srgbClr val="663300"/>
                </a:solidFill>
              </a:rPr>
              <a:t> Nuclear Energy Conclave</a:t>
            </a:r>
            <a:br>
              <a:rPr lang="en-US" sz="2400" b="1" dirty="0" smtClean="0">
                <a:solidFill>
                  <a:srgbClr val="663300"/>
                </a:solidFill>
              </a:rPr>
            </a:br>
            <a:r>
              <a:rPr lang="en-US" sz="2400" dirty="0" smtClean="0">
                <a:solidFill>
                  <a:srgbClr val="663300"/>
                </a:solidFill>
              </a:rPr>
              <a:t>18</a:t>
            </a:r>
            <a:r>
              <a:rPr lang="en-US" sz="2400" baseline="30000" dirty="0" smtClean="0">
                <a:solidFill>
                  <a:srgbClr val="663300"/>
                </a:solidFill>
              </a:rPr>
              <a:t>th</a:t>
            </a:r>
            <a:r>
              <a:rPr lang="en-US" sz="2400" dirty="0" smtClean="0">
                <a:solidFill>
                  <a:srgbClr val="663300"/>
                </a:solidFill>
              </a:rPr>
              <a:t> October 2019, New Delhi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Measures to Further Improve Safety of FBRs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Symbol" pitchFamily="18" charset="2"/>
              </a:rPr>
              <a:t>Fast Breeder Reactors</a:t>
            </a:r>
          </a:p>
          <a:p>
            <a:pPr lvl="1"/>
            <a:r>
              <a:rPr lang="en-US" dirty="0" smtClean="0">
                <a:sym typeface="Symbol" pitchFamily="18" charset="2"/>
              </a:rPr>
              <a:t>Source for severe accidents linked to Anticipated Transients Without Scram (ATWS) where possibility of reactivity addition is coupled with insufficient heat removal</a:t>
            </a:r>
          </a:p>
          <a:p>
            <a:pPr lvl="2"/>
            <a:r>
              <a:rPr lang="en-US" dirty="0" smtClean="0">
                <a:sym typeface="Symbol" pitchFamily="18" charset="2"/>
              </a:rPr>
              <a:t>Failure to shutdown + uncontrolled withdrawal of one control rod  </a:t>
            </a:r>
          </a:p>
          <a:p>
            <a:pPr lvl="3"/>
            <a:r>
              <a:rPr lang="en-US" dirty="0" smtClean="0">
                <a:sym typeface="Symbol" pitchFamily="18" charset="2"/>
              </a:rPr>
              <a:t>Unprotected Transient Over-Power (UTOP)</a:t>
            </a:r>
          </a:p>
          <a:p>
            <a:pPr lvl="2"/>
            <a:r>
              <a:rPr lang="en-US" dirty="0" smtClean="0">
                <a:sym typeface="Symbol" pitchFamily="18" charset="2"/>
              </a:rPr>
              <a:t>Failure to shutdown + loss of flow through  the core </a:t>
            </a:r>
          </a:p>
          <a:p>
            <a:pPr lvl="3"/>
            <a:r>
              <a:rPr lang="en-US" dirty="0" smtClean="0">
                <a:sym typeface="Symbol" pitchFamily="18" charset="2"/>
              </a:rPr>
              <a:t>Unprotected Loss of Flow (ULOF)</a:t>
            </a:r>
          </a:p>
          <a:p>
            <a:pPr lvl="1"/>
            <a:r>
              <a:rPr lang="en-US" dirty="0" smtClean="0">
                <a:sym typeface="Symbol" pitchFamily="18" charset="2"/>
              </a:rPr>
              <a:t>UTOP &amp; ULOF lead to energetic core accidents which have to be practically eliminated</a:t>
            </a:r>
          </a:p>
          <a:p>
            <a:pPr lvl="1"/>
            <a:r>
              <a:rPr lang="en-US" dirty="0" smtClean="0">
                <a:sym typeface="Symbol" pitchFamily="18" charset="2"/>
              </a:rPr>
              <a:t>Loss of heat sink is also a serious situation especially when it is unprotected / coupled with failure of reactor shutdown (ULOHS)</a:t>
            </a:r>
          </a:p>
          <a:p>
            <a:pPr lvl="1"/>
            <a:r>
              <a:rPr lang="en-US" dirty="0" smtClean="0">
                <a:sym typeface="Symbol" pitchFamily="18" charset="2"/>
              </a:rPr>
              <a:t>Additional Active &amp; Passive measures would avoid these type of situations in FBRs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Improved Safety Features in Shutdown System of FBRs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5000"/>
              </a:lnSpc>
            </a:pPr>
            <a:r>
              <a:rPr lang="en-US" altLang="zh-CN" sz="3300" u="sng" dirty="0" smtClean="0">
                <a:sym typeface="Symbol" pitchFamily="18" charset="2"/>
              </a:rPr>
              <a:t>Objective</a:t>
            </a:r>
            <a:r>
              <a:rPr lang="en-US" altLang="zh-CN" sz="3300" dirty="0" smtClean="0">
                <a:sym typeface="Symbol" pitchFamily="18" charset="2"/>
              </a:rPr>
              <a:t>: Achieve diverse means of achieving shutdown of the reactor</a:t>
            </a:r>
          </a:p>
          <a:p>
            <a:pPr lvl="1">
              <a:lnSpc>
                <a:spcPct val="105000"/>
              </a:lnSpc>
            </a:pPr>
            <a:r>
              <a:rPr lang="en-US" altLang="zh-CN" sz="3300" dirty="0" smtClean="0">
                <a:sym typeface="Symbol" pitchFamily="18" charset="2"/>
              </a:rPr>
              <a:t>Normally two shutdown systems are provided</a:t>
            </a:r>
          </a:p>
          <a:p>
            <a:pPr>
              <a:lnSpc>
                <a:spcPct val="105000"/>
              </a:lnSpc>
            </a:pPr>
            <a:r>
              <a:rPr lang="en-US" altLang="zh-CN" sz="3300" dirty="0" smtClean="0">
                <a:sym typeface="Symbol" pitchFamily="18" charset="2"/>
              </a:rPr>
              <a:t>In addition to existing features, some improved add-ons:</a:t>
            </a:r>
          </a:p>
          <a:p>
            <a:pPr lvl="1">
              <a:lnSpc>
                <a:spcPct val="105000"/>
              </a:lnSpc>
            </a:pPr>
            <a:r>
              <a:rPr lang="en-US" altLang="zh-CN" sz="3300" dirty="0" smtClean="0">
                <a:sym typeface="Symbol" pitchFamily="18" charset="2"/>
              </a:rPr>
              <a:t>Stroke Limiting Device (SLD) in CSRDM </a:t>
            </a:r>
            <a:br>
              <a:rPr lang="en-US" altLang="zh-CN" sz="3300" dirty="0" smtClean="0">
                <a:sym typeface="Symbol" pitchFamily="18" charset="2"/>
              </a:rPr>
            </a:br>
            <a:r>
              <a:rPr lang="en-US" altLang="zh-CN" sz="3300" dirty="0" smtClean="0">
                <a:sym typeface="Symbol" pitchFamily="18" charset="2"/>
              </a:rPr>
              <a:t>[</a:t>
            </a:r>
            <a:r>
              <a:rPr lang="en-US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1</a:t>
            </a:r>
            <a:r>
              <a:rPr lang="en-US" altLang="zh-CN" sz="33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st</a:t>
            </a:r>
            <a:r>
              <a:rPr lang="en-US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shutdown system</a:t>
            </a:r>
            <a:r>
              <a:rPr lang="en-US" altLang="zh-CN" sz="3300" dirty="0" smtClean="0">
                <a:sym typeface="Symbol" pitchFamily="18" charset="2"/>
              </a:rPr>
              <a:t>]</a:t>
            </a:r>
          </a:p>
          <a:p>
            <a:pPr lvl="1">
              <a:lnSpc>
                <a:spcPct val="105000"/>
              </a:lnSpc>
            </a:pPr>
            <a:r>
              <a:rPr lang="en-US" altLang="zh-CN" sz="3300" dirty="0" smtClean="0">
                <a:sym typeface="Symbol" pitchFamily="18" charset="2"/>
              </a:rPr>
              <a:t>Temperature Sensitive Magnetic Switch (TSMS) in DSRDM </a:t>
            </a:r>
            <a:br>
              <a:rPr lang="en-US" altLang="zh-CN" sz="3300" dirty="0" smtClean="0">
                <a:sym typeface="Symbol" pitchFamily="18" charset="2"/>
              </a:rPr>
            </a:br>
            <a:r>
              <a:rPr lang="en-US" altLang="zh-CN" sz="3300" dirty="0" smtClean="0">
                <a:sym typeface="Symbol" pitchFamily="18" charset="2"/>
              </a:rPr>
              <a:t>[</a:t>
            </a:r>
            <a:r>
              <a:rPr lang="en-US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2</a:t>
            </a:r>
            <a:r>
              <a:rPr lang="en-US" altLang="zh-CN" sz="33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nd</a:t>
            </a:r>
            <a:r>
              <a:rPr lang="en-US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shutdown system</a:t>
            </a:r>
            <a:r>
              <a:rPr lang="en-US" altLang="zh-CN" sz="3300" dirty="0" smtClean="0">
                <a:sym typeface="Symbol" pitchFamily="18" charset="2"/>
              </a:rPr>
              <a:t>]</a:t>
            </a:r>
          </a:p>
          <a:p>
            <a:pPr lvl="1">
              <a:lnSpc>
                <a:spcPct val="105000"/>
              </a:lnSpc>
            </a:pPr>
            <a:r>
              <a:rPr lang="en-US" altLang="zh-CN" sz="3300" dirty="0" smtClean="0">
                <a:sym typeface="Symbol" pitchFamily="18" charset="2"/>
              </a:rPr>
              <a:t>Hydraulic Suspended Absorber Rods (HSAR) </a:t>
            </a:r>
            <a:br>
              <a:rPr lang="en-US" altLang="zh-CN" sz="3300" dirty="0" smtClean="0">
                <a:sym typeface="Symbol" pitchFamily="18" charset="2"/>
              </a:rPr>
            </a:br>
            <a:r>
              <a:rPr lang="en-US" altLang="zh-CN" sz="3300" dirty="0" smtClean="0">
                <a:sym typeface="Symbol" pitchFamily="18" charset="2"/>
              </a:rPr>
              <a:t>[</a:t>
            </a:r>
            <a:r>
              <a:rPr lang="en-US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Additional shutdown feature</a:t>
            </a:r>
            <a:r>
              <a:rPr lang="en-US" altLang="zh-CN" sz="3300" dirty="0" smtClean="0">
                <a:sym typeface="Symbol" pitchFamily="18" charset="2"/>
              </a:rPr>
              <a:t>]</a:t>
            </a:r>
          </a:p>
          <a:p>
            <a:pPr lvl="2">
              <a:lnSpc>
                <a:spcPct val="105000"/>
              </a:lnSpc>
            </a:pPr>
            <a:r>
              <a:rPr lang="en-US" sz="3300" dirty="0" smtClean="0">
                <a:sym typeface="Symbol" pitchFamily="18" charset="2"/>
              </a:rPr>
              <a:t>By providing SLD, TSMS &amp; HSAR in FBRs, it is possible to eliminate ATWS type situations, thereby </a:t>
            </a:r>
            <a:r>
              <a:rPr lang="en-US" altLang="zh-CN" sz="3300" dirty="0" smtClean="0">
                <a:sym typeface="Symbol" pitchFamily="18" charset="2"/>
              </a:rPr>
              <a:t>practically eliminating </a:t>
            </a:r>
            <a:r>
              <a:rPr lang="en-US" sz="3300" dirty="0" smtClean="0">
                <a:sym typeface="Symbol" pitchFamily="18" charset="2"/>
              </a:rPr>
              <a:t>severe accidents </a:t>
            </a:r>
            <a:r>
              <a:rPr lang="en-US" altLang="zh-CN" sz="3300" dirty="0" smtClean="0">
                <a:sym typeface="Symbol" pitchFamily="18" charset="2"/>
              </a:rPr>
              <a:t>and improving safety </a:t>
            </a:r>
            <a:endParaRPr lang="en-IN" sz="3300" dirty="0" smtClean="0">
              <a:sym typeface="Symbol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Decay Heat Removal System in FBRs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Decay Heat </a:t>
            </a:r>
            <a:r>
              <a:rPr lang="en-US" dirty="0" smtClean="0">
                <a:sym typeface="Symbol" pitchFamily="18" charset="2"/>
              </a:rPr>
              <a:t>is heat produced in the reactor core due to radioactive decay of fission products </a:t>
            </a:r>
            <a:r>
              <a:rPr lang="en-IN" altLang="en-US" dirty="0" smtClean="0">
                <a:sym typeface="Symbol" pitchFamily="18" charset="2"/>
              </a:rPr>
              <a:t>even </a:t>
            </a:r>
            <a:r>
              <a:rPr lang="en-US" dirty="0" smtClean="0">
                <a:sym typeface="Symbol" pitchFamily="18" charset="2"/>
              </a:rPr>
              <a:t>after reactor shutdown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Decay  heat  decreases  very steeply after reactor shutdown</a:t>
            </a:r>
          </a:p>
          <a:p>
            <a:pPr lvl="1"/>
            <a:r>
              <a:rPr lang="en-US" dirty="0" smtClean="0">
                <a:sym typeface="Symbol" pitchFamily="18" charset="2"/>
              </a:rPr>
              <a:t>From MWt range to few kWt range within ~30 minutes</a:t>
            </a:r>
          </a:p>
          <a:p>
            <a:pPr lvl="1"/>
            <a:r>
              <a:rPr lang="en-US" dirty="0" smtClean="0">
                <a:sym typeface="Symbol" pitchFamily="18" charset="2"/>
              </a:rPr>
              <a:t>Long term rejection of decay heat to ultimate heat sink  is required to limit temperatures of coolant &amp; ultimately  the reactor structures</a:t>
            </a:r>
          </a:p>
          <a:p>
            <a:r>
              <a:rPr lang="en-US" dirty="0" smtClean="0">
                <a:sym typeface="Symbol" pitchFamily="18" charset="2"/>
              </a:rPr>
              <a:t>For reliable heat removal, multiple paths for heat removal are provided</a:t>
            </a:r>
            <a:endParaRPr lang="en-IN" dirty="0" smtClean="0">
              <a:sym typeface="Symbol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Improving Means of Decay Heat Removal in FBRs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i="1" dirty="0" smtClean="0">
                <a:sym typeface="Symbol" pitchFamily="18" charset="2"/>
              </a:rPr>
              <a:t>Objective</a:t>
            </a:r>
            <a:r>
              <a:rPr lang="en-US" altLang="zh-CN" dirty="0" smtClean="0">
                <a:sym typeface="Symbol" pitchFamily="18" charset="2"/>
              </a:rPr>
              <a:t>: Achieve diverse means of heat removal from reactor under shutdown &amp; accident conditions</a:t>
            </a:r>
          </a:p>
          <a:p>
            <a:r>
              <a:rPr lang="en-US" altLang="zh-CN" dirty="0" smtClean="0">
                <a:sym typeface="Symbol" pitchFamily="18" charset="2"/>
              </a:rPr>
              <a:t>Typical means of decay heat removal in FBRs</a:t>
            </a:r>
          </a:p>
          <a:p>
            <a:pPr lvl="1"/>
            <a:r>
              <a:rPr lang="en-US" altLang="zh-CN" sz="3100" dirty="0" smtClean="0">
                <a:sym typeface="Symbol" pitchFamily="18" charset="2"/>
              </a:rPr>
              <a:t>Heat removal through steam water system (</a:t>
            </a:r>
            <a:r>
              <a:rPr lang="en-US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Active</a:t>
            </a:r>
            <a:r>
              <a:rPr lang="en-US" altLang="zh-CN" sz="3100" dirty="0" smtClean="0">
                <a:sym typeface="Symbol" pitchFamily="18" charset="2"/>
              </a:rPr>
              <a:t> Mode)</a:t>
            </a:r>
          </a:p>
          <a:p>
            <a:pPr lvl="1"/>
            <a:r>
              <a:rPr lang="en-US" altLang="zh-CN" sz="3100" dirty="0" smtClean="0">
                <a:sym typeface="Symbol" pitchFamily="18" charset="2"/>
              </a:rPr>
              <a:t>Direct heat removal from primary sodium through multiple heat exchangers dipped in hot pool (4 loops working in </a:t>
            </a:r>
            <a:r>
              <a:rPr lang="en-US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Passive</a:t>
            </a:r>
            <a:r>
              <a:rPr lang="en-US" altLang="zh-CN" sz="3100" dirty="0" smtClean="0">
                <a:sym typeface="Symbol" pitchFamily="18" charset="2"/>
              </a:rPr>
              <a:t> Mode)</a:t>
            </a:r>
            <a:endParaRPr lang="en-US" altLang="zh-CN" dirty="0" smtClean="0">
              <a:sym typeface="Symbol" pitchFamily="18" charset="2"/>
            </a:endParaRPr>
          </a:p>
          <a:p>
            <a:r>
              <a:rPr lang="en-IN" altLang="en-US" dirty="0" smtClean="0">
                <a:sym typeface="Symbol" pitchFamily="18" charset="2"/>
              </a:rPr>
              <a:t>H</a:t>
            </a:r>
            <a:r>
              <a:rPr lang="en-US" altLang="zh-CN" dirty="0" smtClean="0">
                <a:sym typeface="Symbol" pitchFamily="18" charset="2"/>
              </a:rPr>
              <a:t>eat removal from alternative paths</a:t>
            </a:r>
          </a:p>
          <a:p>
            <a:pPr lvl="1"/>
            <a:r>
              <a:rPr lang="en-US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Passively </a:t>
            </a:r>
            <a:r>
              <a:rPr lang="en-US" altLang="zh-CN" sz="3100" dirty="0" smtClean="0">
                <a:sym typeface="Symbol" pitchFamily="18" charset="2"/>
              </a:rPr>
              <a:t>from secondary sodium system</a:t>
            </a:r>
          </a:p>
          <a:p>
            <a:pPr lvl="1"/>
            <a:r>
              <a:rPr lang="en-US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Passive</a:t>
            </a:r>
            <a:r>
              <a:rPr lang="en-US" altLang="zh-CN" sz="3100" dirty="0" smtClean="0">
                <a:sym typeface="Symbol" pitchFamily="18" charset="2"/>
              </a:rPr>
              <a:t>ly from outside surface of steam generator shell</a:t>
            </a:r>
          </a:p>
          <a:p>
            <a:pPr lvl="1"/>
            <a:r>
              <a:rPr lang="en-US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Actively / Passively </a:t>
            </a:r>
            <a:r>
              <a:rPr lang="en-US" altLang="zh-CN" sz="3100" dirty="0" smtClean="0">
                <a:sym typeface="Symbol" pitchFamily="18" charset="2"/>
              </a:rPr>
              <a:t>from outer surface of safety vessel</a:t>
            </a:r>
          </a:p>
          <a:p>
            <a:r>
              <a:rPr lang="en-US" altLang="zh-CN" dirty="0" smtClean="0">
                <a:sym typeface="Symbol" pitchFamily="18" charset="2"/>
              </a:rPr>
              <a:t>Additional measures will result in additional cost</a:t>
            </a:r>
          </a:p>
          <a:p>
            <a:pPr lvl="1"/>
            <a:r>
              <a:rPr lang="en-US" altLang="zh-CN" sz="3100" dirty="0" smtClean="0">
                <a:sym typeface="Symbol" pitchFamily="18" charset="2"/>
              </a:rPr>
              <a:t>Cost to benefit study has to be made before implementation</a:t>
            </a:r>
          </a:p>
          <a:p>
            <a:r>
              <a:rPr lang="en-US" dirty="0" smtClean="0">
                <a:sym typeface="Symbol" pitchFamily="18" charset="2"/>
              </a:rPr>
              <a:t>Multiple loops of passive decay heat removal &amp; alternate means of heat removal would enable loss of  heat sink extremely  remote thereby ensuring safety of the reactor</a:t>
            </a:r>
            <a:endParaRPr lang="en-IN" dirty="0" smtClean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36866" name="AutoShape 2" descr="Image result for IGCAR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38016" t="26022" r="38988" b="32755"/>
          <a:stretch>
            <a:fillRect/>
          </a:stretch>
        </p:blipFill>
        <p:spPr bwMode="auto">
          <a:xfrm>
            <a:off x="0" y="0"/>
            <a:ext cx="8588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Molten Salt Reactors – Historical Background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sym typeface="Symbol" pitchFamily="18" charset="2"/>
              </a:rPr>
              <a:t>Aircraft Reactor Experiment (ARE) at ORNL [1954] proved feasibility of Molten Salt Reactor (MSR) concept</a:t>
            </a:r>
          </a:p>
          <a:p>
            <a:pPr lvl="1">
              <a:tabLst>
                <a:tab pos="4038600" algn="l"/>
                <a:tab pos="4313238" algn="l"/>
                <a:tab pos="5029200" algn="l"/>
              </a:tabLs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Power</a:t>
            </a:r>
            <a:r>
              <a:rPr lang="en-US" altLang="zh-CN" dirty="0" smtClean="0">
                <a:sym typeface="Symbol" pitchFamily="18" charset="2"/>
              </a:rPr>
              <a:t>: 2.5 MWt	</a:t>
            </a:r>
            <a:r>
              <a:rPr lang="en-US" altLang="zh-CN" dirty="0" smtClean="0">
                <a:sym typeface="Wingdings"/>
              </a:rPr>
              <a:t>	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Overall operation</a:t>
            </a:r>
            <a:r>
              <a:rPr lang="en-US" altLang="zh-CN" dirty="0" smtClean="0">
                <a:sym typeface="Symbol" pitchFamily="18" charset="2"/>
              </a:rPr>
              <a:t>: 1000 MW-hr</a:t>
            </a:r>
          </a:p>
          <a:p>
            <a:pPr lvl="1">
              <a:tabLst>
                <a:tab pos="4038600" algn="l"/>
                <a:tab pos="4313238" algn="l"/>
                <a:tab pos="5029200" algn="l"/>
              </a:tabLs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Fuel</a:t>
            </a:r>
            <a:r>
              <a:rPr lang="en-US" altLang="zh-CN" dirty="0" smtClean="0">
                <a:sym typeface="Wingdings"/>
              </a:rPr>
              <a:t>: 93.4% </a:t>
            </a:r>
            <a:r>
              <a:rPr lang="en-US" altLang="zh-CN" dirty="0" smtClean="0">
                <a:sym typeface="Symbol" pitchFamily="18" charset="2"/>
              </a:rPr>
              <a:t>U-235 </a:t>
            </a:r>
            <a:r>
              <a:rPr lang="en-US" altLang="zh-CN" dirty="0" smtClean="0">
                <a:sym typeface="Wingdings"/>
              </a:rPr>
              <a:t>		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Fuel Salt</a:t>
            </a:r>
            <a:r>
              <a:rPr lang="en-US" altLang="zh-CN" dirty="0" smtClean="0">
                <a:sym typeface="Symbol" pitchFamily="18" charset="2"/>
              </a:rPr>
              <a:t>: NaF-ZrF-UF</a:t>
            </a:r>
            <a:r>
              <a:rPr lang="en-US" altLang="zh-CN" baseline="-25000" dirty="0" smtClean="0">
                <a:sym typeface="Symbol" pitchFamily="18" charset="2"/>
              </a:rPr>
              <a:t>4</a:t>
            </a:r>
            <a:endParaRPr lang="en-US" altLang="zh-CN" dirty="0" smtClean="0">
              <a:sym typeface="Symbol" pitchFamily="18" charset="2"/>
            </a:endParaRPr>
          </a:p>
          <a:p>
            <a:pPr lvl="1">
              <a:tabLst>
                <a:tab pos="4038600" algn="l"/>
                <a:tab pos="4313238" algn="l"/>
                <a:tab pos="5029200" algn="l"/>
              </a:tabLs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Moderator</a:t>
            </a:r>
            <a:r>
              <a:rPr lang="en-US" altLang="zh-CN" dirty="0" smtClean="0">
                <a:sym typeface="Symbol" pitchFamily="18" charset="2"/>
              </a:rPr>
              <a:t>: BeO 	</a:t>
            </a:r>
            <a:r>
              <a:rPr lang="en-US" altLang="zh-CN" dirty="0" smtClean="0">
                <a:sym typeface="Wingdings"/>
              </a:rPr>
              <a:t>	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econdary Coolant</a:t>
            </a:r>
            <a:r>
              <a:rPr lang="en-US" altLang="zh-CN" dirty="0" smtClean="0">
                <a:sym typeface="Symbol" pitchFamily="18" charset="2"/>
              </a:rPr>
              <a:t>: Helium </a:t>
            </a:r>
          </a:p>
          <a:p>
            <a:pPr lvl="1">
              <a:tabLst>
                <a:tab pos="4038600" algn="l"/>
                <a:tab pos="4313238" algn="l"/>
                <a:tab pos="5029200" algn="l"/>
              </a:tabLs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Coolant outlet</a:t>
            </a:r>
            <a:r>
              <a:rPr lang="en-US" altLang="zh-CN" dirty="0" smtClean="0">
                <a:sym typeface="Symbol" pitchFamily="18" charset="2"/>
              </a:rPr>
              <a:t>: 860ºC 	</a:t>
            </a:r>
            <a:r>
              <a:rPr lang="en-US" altLang="zh-CN" dirty="0" smtClean="0">
                <a:sym typeface="Wingdings"/>
              </a:rPr>
              <a:t>	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Structural Material</a:t>
            </a:r>
            <a:r>
              <a:rPr lang="en-US" altLang="zh-CN" dirty="0" smtClean="0">
                <a:sym typeface="Symbol" pitchFamily="18" charset="2"/>
              </a:rPr>
              <a:t>: Inconel </a:t>
            </a:r>
          </a:p>
          <a:p>
            <a:r>
              <a:rPr lang="en-US" altLang="zh-CN" dirty="0" smtClean="0">
                <a:sym typeface="Symbol" pitchFamily="18" charset="2"/>
              </a:rPr>
              <a:t>Molten Salt Reactor Experiment (MSRE) at ORNL [1964</a:t>
            </a:r>
            <a:r>
              <a:rPr lang="en-IN" altLang="en-US" dirty="0" smtClean="0">
                <a:sym typeface="Symbol" pitchFamily="18" charset="2"/>
              </a:rPr>
              <a:t>]</a:t>
            </a:r>
            <a:endParaRPr lang="en-US" altLang="zh-CN" dirty="0" smtClean="0">
              <a:sym typeface="Symbol" pitchFamily="18" charset="2"/>
            </a:endParaRPr>
          </a:p>
          <a:p>
            <a:pPr lvl="1">
              <a:tabLst>
                <a:tab pos="3581400" algn="l"/>
                <a:tab pos="4130675" algn="l"/>
              </a:tabLs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Power</a:t>
            </a:r>
            <a:r>
              <a:rPr lang="en-US" altLang="zh-CN" dirty="0" smtClean="0">
                <a:sym typeface="Symbol" pitchFamily="18" charset="2"/>
              </a:rPr>
              <a:t>: 8 MWt 	</a:t>
            </a:r>
            <a:r>
              <a:rPr lang="en-US" altLang="zh-CN" dirty="0" smtClean="0">
                <a:sym typeface="Wingdings"/>
              </a:rPr>
              <a:t>  </a:t>
            </a:r>
            <a:r>
              <a:rPr lang="en-I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Operated</a:t>
            </a:r>
            <a:r>
              <a:rPr lang="en-IN" altLang="en-US" dirty="0" smtClean="0">
                <a:sym typeface="Symbol" pitchFamily="18" charset="2"/>
              </a:rPr>
              <a:t>: 5 years at 85% load factor </a:t>
            </a:r>
          </a:p>
          <a:p>
            <a:pPr lvl="1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Fuel</a:t>
            </a:r>
            <a:r>
              <a:rPr lang="en-US" altLang="zh-CN" dirty="0" smtClean="0">
                <a:sym typeface="Symbol" pitchFamily="18" charset="2"/>
              </a:rPr>
              <a:t>: 30% U-233 / Pure U-233 / Pu-239 </a:t>
            </a:r>
          </a:p>
          <a:p>
            <a:pPr lvl="1"/>
            <a:r>
              <a:rPr lang="en-I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Fuel Salt</a:t>
            </a:r>
            <a:r>
              <a:rPr lang="en-IN" altLang="en-US" dirty="0" smtClean="0">
                <a:sym typeface="Symbol" pitchFamily="18" charset="2"/>
              </a:rPr>
              <a:t>: 66%LiF-29%BeF</a:t>
            </a:r>
            <a:r>
              <a:rPr lang="en-IN" altLang="en-US" baseline="-25000" dirty="0" smtClean="0">
                <a:sym typeface="Symbol" pitchFamily="18" charset="2"/>
              </a:rPr>
              <a:t>2</a:t>
            </a:r>
            <a:r>
              <a:rPr lang="en-IN" altLang="en-US" dirty="0" smtClean="0">
                <a:sym typeface="Symbol" pitchFamily="18" charset="2"/>
              </a:rPr>
              <a:t>-5%ZrF</a:t>
            </a:r>
            <a:r>
              <a:rPr lang="en-IN" altLang="en-US" baseline="-25000" dirty="0" smtClean="0">
                <a:sym typeface="Symbol" pitchFamily="18" charset="2"/>
              </a:rPr>
              <a:t>4</a:t>
            </a:r>
            <a:r>
              <a:rPr lang="en-IN" altLang="en-US" dirty="0" smtClean="0">
                <a:sym typeface="Symbol" pitchFamily="18" charset="2"/>
              </a:rPr>
              <a:t>-0.2%UF</a:t>
            </a:r>
            <a:r>
              <a:rPr lang="en-IN" altLang="en-US" baseline="-25000" dirty="0" smtClean="0">
                <a:sym typeface="Symbol" pitchFamily="18" charset="2"/>
              </a:rPr>
              <a:t>4 </a:t>
            </a:r>
          </a:p>
          <a:p>
            <a:pPr lvl="1">
              <a:tabLst>
                <a:tab pos="3673475" algn="l"/>
                <a:tab pos="3946525" algn="l"/>
              </a:tabLst>
            </a:pPr>
            <a:r>
              <a:rPr lang="en-I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Moderator</a:t>
            </a:r>
            <a:r>
              <a:rPr lang="en-IN" altLang="en-US" dirty="0" smtClean="0">
                <a:sym typeface="Symbol" pitchFamily="18" charset="2"/>
              </a:rPr>
              <a:t>: Graphite 	</a:t>
            </a:r>
            <a:r>
              <a:rPr lang="en-US" altLang="zh-CN" dirty="0" smtClean="0">
                <a:sym typeface="Wingdings"/>
              </a:rPr>
              <a:t>	</a:t>
            </a:r>
            <a:r>
              <a:rPr lang="en-I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Secondary Coolant</a:t>
            </a:r>
            <a:r>
              <a:rPr lang="en-IN" altLang="en-US" dirty="0" smtClean="0">
                <a:sym typeface="Symbol" pitchFamily="18" charset="2"/>
              </a:rPr>
              <a:t>: LiF-BeF</a:t>
            </a:r>
            <a:r>
              <a:rPr lang="en-IN" altLang="en-US" baseline="-25000" dirty="0" smtClean="0">
                <a:sym typeface="Symbol" pitchFamily="18" charset="2"/>
              </a:rPr>
              <a:t>2</a:t>
            </a:r>
            <a:endParaRPr lang="en-IN" altLang="en-US" dirty="0" smtClean="0">
              <a:sym typeface="Symbol" pitchFamily="18" charset="2"/>
            </a:endParaRPr>
          </a:p>
          <a:p>
            <a:pPr lvl="1">
              <a:tabLst>
                <a:tab pos="3673475" algn="l"/>
                <a:tab pos="3946525" algn="l"/>
              </a:tabLst>
            </a:pPr>
            <a:r>
              <a:rPr lang="en-I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Coolant outlet</a:t>
            </a:r>
            <a:r>
              <a:rPr lang="en-IN" altLang="en-US" dirty="0" smtClean="0">
                <a:sym typeface="Symbol" pitchFamily="18" charset="2"/>
              </a:rPr>
              <a:t>: 663ºC	</a:t>
            </a:r>
            <a:r>
              <a:rPr lang="en-US" altLang="zh-CN" dirty="0" smtClean="0">
                <a:sym typeface="Wingdings"/>
              </a:rPr>
              <a:t>	</a:t>
            </a:r>
            <a:r>
              <a:rPr lang="en-I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Structural Material</a:t>
            </a:r>
            <a:r>
              <a:rPr lang="en-IN" altLang="en-US" dirty="0" smtClean="0">
                <a:sym typeface="Symbol" pitchFamily="18" charset="2"/>
              </a:rPr>
              <a:t>: Hastelloy-9</a:t>
            </a:r>
          </a:p>
          <a:p>
            <a:r>
              <a:rPr lang="en-US" altLang="zh-CN" dirty="0" smtClean="0">
                <a:sym typeface="Symbol" pitchFamily="18" charset="2"/>
              </a:rPr>
              <a:t>Several design versions of both Thermal and Fast MSRs being pursued worldwide</a:t>
            </a:r>
            <a:endParaRPr lang="en-US" dirty="0" smtClean="0">
              <a:sym typeface="Symbol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Molten Salt Reactors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 smtClean="0">
                <a:sym typeface="Symbol" pitchFamily="18" charset="2"/>
              </a:rPr>
              <a:t>Advantages of MSRs over other reactor types</a:t>
            </a:r>
          </a:p>
          <a:p>
            <a:pPr lvl="1"/>
            <a:r>
              <a:rPr lang="en-US" altLang="zh-CN" dirty="0" smtClean="0">
                <a:sym typeface="Symbol" pitchFamily="18" charset="2"/>
              </a:rPr>
              <a:t>Both fuel &amp; coolant are in mixed condition</a:t>
            </a:r>
          </a:p>
          <a:p>
            <a:pPr lvl="1"/>
            <a:r>
              <a:rPr lang="en-US" altLang="zh-CN" dirty="0" smtClean="0">
                <a:sym typeface="Symbol" pitchFamily="18" charset="2"/>
              </a:rPr>
              <a:t>Fuel temperatures are less</a:t>
            </a:r>
          </a:p>
          <a:p>
            <a:pPr lvl="1"/>
            <a:r>
              <a:rPr lang="en-US" altLang="zh-CN" dirty="0" smtClean="0">
                <a:sym typeface="Symbol" pitchFamily="18" charset="2"/>
              </a:rPr>
              <a:t>Coolant temperatures are higher </a:t>
            </a:r>
          </a:p>
          <a:p>
            <a:pPr lvl="2"/>
            <a:r>
              <a:rPr lang="en-US" altLang="zh-CN" dirty="0" smtClean="0">
                <a:sym typeface="Symbol" pitchFamily="18" charset="2"/>
              </a:rPr>
              <a:t>Preferable for improving overall cycle efficiency</a:t>
            </a:r>
          </a:p>
          <a:p>
            <a:pPr lvl="1"/>
            <a:r>
              <a:rPr lang="en-US" altLang="zh-CN" dirty="0" smtClean="0">
                <a:sym typeface="Symbol" pitchFamily="18" charset="2"/>
              </a:rPr>
              <a:t>Improved safety due to large temperature margin for coolant (molten salts) to boiling point</a:t>
            </a:r>
          </a:p>
          <a:p>
            <a:pPr lvl="1"/>
            <a:r>
              <a:rPr lang="en-US" altLang="zh-CN" dirty="0" smtClean="0">
                <a:sym typeface="Symbol" pitchFamily="18" charset="2"/>
              </a:rPr>
              <a:t>Accident conditions are less severe with fuel-salt mixture</a:t>
            </a:r>
          </a:p>
          <a:p>
            <a:pPr lvl="2"/>
            <a:r>
              <a:rPr lang="en-US" altLang="zh-CN" dirty="0" smtClean="0">
                <a:sym typeface="Symbol" pitchFamily="18" charset="2"/>
              </a:rPr>
              <a:t>Fuel salts expand at higher temperatures without any serious consequences</a:t>
            </a:r>
          </a:p>
          <a:p>
            <a:r>
              <a:rPr lang="en-US" altLang="zh-CN" dirty="0" smtClean="0">
                <a:sym typeface="Symbol" pitchFamily="18" charset="2"/>
              </a:rPr>
              <a:t>Major Challenge</a:t>
            </a:r>
          </a:p>
          <a:p>
            <a:pPr lvl="1"/>
            <a:r>
              <a:rPr lang="en-US" altLang="zh-CN" dirty="0" smtClean="0">
                <a:sym typeface="Symbol" pitchFamily="18" charset="2"/>
              </a:rPr>
              <a:t>Compatibility of molten salt mixture with structural materials</a:t>
            </a:r>
          </a:p>
          <a:p>
            <a:pPr lvl="2"/>
            <a:r>
              <a:rPr lang="en-US" altLang="zh-CN" dirty="0" smtClean="0">
                <a:sym typeface="Symbol" pitchFamily="18" charset="2"/>
              </a:rPr>
              <a:t>Requires R&amp;D on materials suitable for life long operation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Summing Up 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sym typeface="Symbol" pitchFamily="18" charset="2"/>
              </a:rPr>
              <a:t>Various technological options being pursued worldwide to make nuclear power economically competitive with other energy options &amp; to improve safety to gain wider public acceptance</a:t>
            </a:r>
          </a:p>
          <a:p>
            <a:pPr lvl="1"/>
            <a:r>
              <a:rPr lang="en-US" altLang="zh-CN" dirty="0" smtClean="0">
                <a:sym typeface="Symbol" pitchFamily="18" charset="2"/>
              </a:rPr>
              <a:t>Constant efforts being made for improving safety &amp; economy of nuclear reactors</a:t>
            </a:r>
          </a:p>
          <a:p>
            <a:r>
              <a:rPr lang="en-US" altLang="zh-CN" dirty="0" smtClean="0">
                <a:sym typeface="Symbol" pitchFamily="18" charset="2"/>
              </a:rPr>
              <a:t>Great interest worldwide on Small &amp; Medium Reactors	</a:t>
            </a:r>
          </a:p>
          <a:p>
            <a:pPr lvl="1"/>
            <a:r>
              <a:rPr lang="en-US" altLang="zh-CN" dirty="0" smtClean="0">
                <a:sym typeface="Symbol" pitchFamily="18" charset="2"/>
              </a:rPr>
              <a:t>FBRs have been proven to be a viable alternative considering their vast energy potential</a:t>
            </a:r>
          </a:p>
          <a:p>
            <a:pPr lvl="2"/>
            <a:r>
              <a:rPr lang="en-US" altLang="zh-CN" dirty="0" smtClean="0">
                <a:sym typeface="Symbol" pitchFamily="18" charset="2"/>
              </a:rPr>
              <a:t>IGCAR serves as nodal centre for carrying out FBR related R&amp;D &amp; to establish FBR technology  in India</a:t>
            </a:r>
          </a:p>
          <a:p>
            <a:pPr lvl="3"/>
            <a:r>
              <a:rPr lang="en-US" altLang="zh-CN" dirty="0" smtClean="0">
                <a:sym typeface="Symbol" pitchFamily="18" charset="2"/>
              </a:rPr>
              <a:t>Emphasis on providing augmented Active &amp; Passive Safety features for Shutdown &amp; Decay Heat Removal systems to practically eliminate severe accidents </a:t>
            </a:r>
          </a:p>
          <a:p>
            <a:r>
              <a:rPr lang="en-US" altLang="zh-CN" dirty="0" smtClean="0">
                <a:sym typeface="Symbol" pitchFamily="18" charset="2"/>
              </a:rPr>
              <a:t>Molten Salt Reactors are an attractive option but require long lead time to reach technological maturity</a:t>
            </a:r>
          </a:p>
          <a:p>
            <a:endParaRPr lang="en-US" altLang="zh-CN" dirty="0" smtClean="0">
              <a:sym typeface="Symbol" pitchFamily="18" charset="2"/>
            </a:endParaRPr>
          </a:p>
          <a:p>
            <a:endParaRPr lang="en-IN" altLang="en-US" dirty="0" smtClean="0">
              <a:sym typeface="Symbol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amallapuram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347864" y="3356992"/>
            <a:ext cx="2667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20000"/>
              </a:spcBef>
              <a:buClr>
                <a:srgbClr val="FF3300"/>
              </a:buClr>
              <a:buSzPct val="95000"/>
              <a:buFont typeface="Wingdings" pitchFamily="2" charset="2"/>
              <a:buNone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+mn-cs"/>
              </a:rPr>
              <a:t>Thank You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&amp; Medium Reactors (SMRs)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100" dirty="0" smtClean="0">
                <a:sym typeface="Symbol" panose="05050102010706020507" pitchFamily="18" charset="2"/>
              </a:rPr>
              <a:t>IAEA Classification of SMRs </a:t>
            </a:r>
            <a:r>
              <a:rPr lang="en-US" sz="3100" dirty="0" smtClean="0">
                <a:sym typeface="Symbol" panose="05050102010706020507" pitchFamily="18" charset="2"/>
              </a:rPr>
              <a:t>based on Power Output</a:t>
            </a:r>
          </a:p>
          <a:p>
            <a:pPr lvl="1">
              <a:lnSpc>
                <a:spcPct val="110000"/>
              </a:lnSpc>
              <a:tabLst>
                <a:tab pos="2865438" algn="l"/>
                <a:tab pos="3230563" algn="l"/>
              </a:tabLst>
            </a:pPr>
            <a:r>
              <a:rPr lang="en-US" dirty="0" smtClean="0">
                <a:sym typeface="Symbol" panose="05050102010706020507" pitchFamily="18" charset="2"/>
              </a:rPr>
              <a:t>Small Reactors: 	&lt; </a:t>
            </a:r>
            <a:r>
              <a:rPr lang="en-US" dirty="0" smtClean="0">
                <a:sym typeface="Symbol" panose="05050102010706020507" pitchFamily="18" charset="2"/>
              </a:rPr>
              <a:t>300 MWe</a:t>
            </a:r>
          </a:p>
          <a:p>
            <a:pPr lvl="1">
              <a:lnSpc>
                <a:spcPct val="110000"/>
              </a:lnSpc>
              <a:tabLst>
                <a:tab pos="2865438" algn="l"/>
              </a:tabLst>
            </a:pPr>
            <a:r>
              <a:rPr lang="en-US" dirty="0" smtClean="0">
                <a:sym typeface="Symbol" panose="05050102010706020507" pitchFamily="18" charset="2"/>
              </a:rPr>
              <a:t>Medium </a:t>
            </a:r>
            <a:r>
              <a:rPr lang="en-US" dirty="0" smtClean="0">
                <a:sym typeface="Symbol" panose="05050102010706020507" pitchFamily="18" charset="2"/>
              </a:rPr>
              <a:t>Reactors:	300–700 </a:t>
            </a:r>
            <a:r>
              <a:rPr lang="en-US" dirty="0" smtClean="0">
                <a:sym typeface="Symbol" panose="05050102010706020507" pitchFamily="18" charset="2"/>
              </a:rPr>
              <a:t>MWe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/>
              <a:t>SMRs ideal for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Large energy demand coupled with poor infrastructure </a:t>
            </a:r>
            <a:r>
              <a:rPr lang="en-US" altLang="zh-CN" dirty="0" smtClean="0">
                <a:sym typeface="Symbol" pitchFamily="18" charset="2"/>
              </a:rPr>
              <a:t>&amp; small </a:t>
            </a:r>
            <a:r>
              <a:rPr lang="en-US" altLang="zh-CN" dirty="0" smtClean="0">
                <a:sym typeface="Symbol" pitchFamily="18" charset="2"/>
              </a:rPr>
              <a:t>grids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Limited investment capability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Possible spread of investment over time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Modularization &amp; deployment in increments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Non-power generating applications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Desalination, hydrogen production, process heat </a:t>
            </a:r>
            <a:r>
              <a:rPr lang="en-US" altLang="zh-CN" dirty="0" smtClean="0">
                <a:sym typeface="Symbol" pitchFamily="18" charset="2"/>
              </a:rPr>
              <a:t>applications, </a:t>
            </a:r>
            <a:r>
              <a:rPr lang="en-US" altLang="zh-CN" dirty="0" smtClean="0">
                <a:sym typeface="Symbol" pitchFamily="18" charset="2"/>
              </a:rPr>
              <a:t>etc.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Deployment in remote areas with sizes catering only to local demand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Consolidation </a:t>
            </a:r>
            <a:r>
              <a:rPr lang="en-US" altLang="zh-CN" dirty="0" smtClean="0">
                <a:sym typeface="Symbol" pitchFamily="18" charset="2"/>
              </a:rPr>
              <a:t>&amp; gaining </a:t>
            </a:r>
            <a:r>
              <a:rPr lang="en-US" altLang="zh-CN" dirty="0" smtClean="0">
                <a:sym typeface="Symbol" pitchFamily="18" charset="2"/>
              </a:rPr>
              <a:t>knowledge of technology at smaller scale 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Reduced risk of new technology before scaling to large size reactors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 pitchFamily="18" charset="2"/>
              </a:rPr>
              <a:t>Design without need for refueling (proliferation resistant</a:t>
            </a:r>
            <a:r>
              <a:rPr lang="en-US" altLang="zh-CN" dirty="0" smtClean="0">
                <a:sym typeface="Symbol" pitchFamily="18" charset="2"/>
              </a:rPr>
              <a:t>)</a:t>
            </a:r>
            <a:endParaRPr lang="en-US" dirty="0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SMR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ym typeface="Symbol" pitchFamily="18" charset="2"/>
              </a:rPr>
              <a:t>Avoid accidents like </a:t>
            </a:r>
            <a:r>
              <a:rPr lang="en-US" dirty="0" smtClean="0">
                <a:sym typeface="Symbol" pitchFamily="18" charset="2"/>
              </a:rPr>
              <a:t>TMI</a:t>
            </a:r>
            <a:r>
              <a:rPr lang="en-US" dirty="0" smtClean="0">
                <a:sym typeface="Symbol" pitchFamily="18" charset="2"/>
              </a:rPr>
              <a:t>, Chernobyl </a:t>
            </a:r>
            <a:r>
              <a:rPr lang="en-US" dirty="0" smtClean="0">
                <a:sym typeface="Symbol" pitchFamily="18" charset="2"/>
              </a:rPr>
              <a:t>&amp; Fukushima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sz="3300" dirty="0" smtClean="0">
                <a:sym typeface="Symbol" pitchFamily="18" charset="2"/>
              </a:rPr>
              <a:t>Augmenting / reinforcing existing safety provisions to avoid severe accidents</a:t>
            </a:r>
          </a:p>
          <a:p>
            <a:r>
              <a:rPr lang="en-US" dirty="0" smtClean="0">
                <a:sym typeface="Symbol" pitchFamily="18" charset="2"/>
              </a:rPr>
              <a:t>Need to practically eliminate dose release to public</a:t>
            </a:r>
          </a:p>
          <a:p>
            <a:pPr lvl="1"/>
            <a:r>
              <a:rPr lang="en-US" sz="3300" dirty="0" smtClean="0">
                <a:sym typeface="Symbol" pitchFamily="18" charset="2"/>
              </a:rPr>
              <a:t>Prescribed in emerging safety criteria</a:t>
            </a:r>
          </a:p>
          <a:p>
            <a:pPr lvl="2"/>
            <a:r>
              <a:rPr lang="en-US" sz="3300" dirty="0" smtClean="0">
                <a:sym typeface="Symbol" pitchFamily="18" charset="2"/>
              </a:rPr>
              <a:t>Improved core design</a:t>
            </a:r>
          </a:p>
          <a:p>
            <a:pPr lvl="2"/>
            <a:r>
              <a:rPr lang="en-US" sz="3300" dirty="0" smtClean="0">
                <a:sym typeface="Symbol" pitchFamily="18" charset="2"/>
              </a:rPr>
              <a:t>Passive safety features</a:t>
            </a:r>
          </a:p>
          <a:p>
            <a:pPr lvl="2"/>
            <a:r>
              <a:rPr lang="en-US" sz="3300" dirty="0" smtClean="0">
                <a:sym typeface="Symbol" pitchFamily="18" charset="2"/>
              </a:rPr>
              <a:t>Strengthening containment integrity</a:t>
            </a:r>
          </a:p>
          <a:p>
            <a:r>
              <a:rPr lang="en-US" dirty="0" smtClean="0">
                <a:sym typeface="Symbol" pitchFamily="18" charset="2"/>
              </a:rPr>
              <a:t>Low initial capital investment compared to large power reactors </a:t>
            </a:r>
          </a:p>
          <a:p>
            <a:r>
              <a:rPr lang="en-US" dirty="0" smtClean="0">
                <a:sym typeface="Symbol" pitchFamily="18" charset="2"/>
              </a:rPr>
              <a:t>Less construction time as repeat units</a:t>
            </a:r>
          </a:p>
          <a:p>
            <a:r>
              <a:rPr lang="en-US" dirty="0" smtClean="0">
                <a:sym typeface="Symbol" pitchFamily="18" charset="2"/>
              </a:rPr>
              <a:t>Deployment as multiple units at a site (nuclear park)</a:t>
            </a:r>
          </a:p>
          <a:p>
            <a:r>
              <a:rPr lang="en-US" dirty="0" smtClean="0">
                <a:sym typeface="Symbol" pitchFamily="18" charset="2"/>
              </a:rPr>
              <a:t>Modular designs</a:t>
            </a:r>
          </a:p>
          <a:p>
            <a:pPr lvl="1"/>
            <a:r>
              <a:rPr lang="en-US" sz="3300" dirty="0" smtClean="0">
                <a:sym typeface="Symbol" pitchFamily="18" charset="2"/>
              </a:rPr>
              <a:t>Factory built and transported to site</a:t>
            </a:r>
          </a:p>
          <a:p>
            <a:pPr lvl="1"/>
            <a:r>
              <a:rPr lang="en-US" sz="3300" dirty="0" smtClean="0">
                <a:sym typeface="Symbol" pitchFamily="18" charset="2"/>
              </a:rPr>
              <a:t>Direct erection keeping site works to a minimum</a:t>
            </a:r>
            <a:endParaRPr lang="en-US" dirty="0" smtClean="0">
              <a:sym typeface="Symbol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Reactor based SMRs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IAEA has formed a technical working group  on SMRs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~50 SMR designs being pursued worldwide for varied applications</a:t>
            </a:r>
            <a:endParaRPr lang="en-US" sz="2300" dirty="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Water cooled reactors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High temperature gas cooled reactors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Fast reactors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Molten salt reactors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Fast reactors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Sodium cooled reactor (SFR)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Lead / lead alloy cooled reactor (LFR)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SFR can be designed wit</a:t>
            </a:r>
            <a:r>
              <a:rPr lang="en-US" sz="2300" dirty="0" smtClean="0">
                <a:sym typeface="Symbol" pitchFamily="18" charset="2"/>
              </a:rPr>
              <a:t>h 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Low coolant void coefficient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Additional Active &amp; Passive safety features for Shutdown &amp; Decay heat removal</a:t>
            </a:r>
          </a:p>
          <a:p>
            <a:pPr lvl="2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Greater potential to practically eliminate severe accidents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ym typeface="Symbol" pitchFamily="18" charset="2"/>
              </a:rPr>
              <a:t>Provision of containment serves as additional protection to public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Economics of SMRs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8152" y="5257800"/>
            <a:ext cx="8913813" cy="141129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ym typeface="Symbol" pitchFamily="18" charset="2"/>
              </a:rPr>
              <a:t>SMRs of 300-600 MWe have competitive economics with 1200 MWe units (based on UKAEA study)</a:t>
            </a:r>
            <a:endParaRPr lang="en-IN" sz="2800" dirty="0" smtClean="0">
              <a:sym typeface="Symbol" pitchFamily="18" charset="2"/>
            </a:endParaRPr>
          </a:p>
          <a:p>
            <a:pPr lvl="1"/>
            <a:r>
              <a:rPr lang="en-US" sz="2400" dirty="0" smtClean="0">
                <a:sym typeface="Symbol" pitchFamily="18" charset="2"/>
              </a:rPr>
              <a:t>Source: </a:t>
            </a:r>
            <a:r>
              <a:rPr lang="en-US" sz="2400" i="1" dirty="0" smtClean="0">
                <a:sym typeface="Symbol" pitchFamily="18" charset="2"/>
              </a:rPr>
              <a:t>Small and Medium Reactors – Status and Prospects, </a:t>
            </a:r>
            <a:r>
              <a:rPr lang="en-US" sz="2400" dirty="0" smtClean="0">
                <a:sym typeface="Symbol" pitchFamily="18" charset="2"/>
              </a:rPr>
              <a:t>Report by an Expert Group, NEA/OECD, Paris (1991)</a:t>
            </a:r>
            <a:endParaRPr lang="en-IN" dirty="0" smtClean="0">
              <a:sym typeface="Symbol" pitchFamily="18" charset="2"/>
            </a:endParaRPr>
          </a:p>
          <a:p>
            <a:endParaRPr lang="en-US" dirty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/>
          <a:srcRect l="17540" t="28357" r="18008" b="15274"/>
          <a:stretch>
            <a:fillRect/>
          </a:stretch>
        </p:blipFill>
        <p:spPr bwMode="auto">
          <a:xfrm>
            <a:off x="138113" y="969963"/>
            <a:ext cx="886301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Economics of SMRs</a:t>
            </a: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304800" y="5764213"/>
            <a:ext cx="8534400" cy="7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sz="2200" dirty="0" smtClean="0">
                <a:solidFill>
                  <a:srgbClr val="663300"/>
                </a:solidFill>
                <a:sym typeface="Symbol" pitchFamily="18" charset="2"/>
              </a:rPr>
              <a:t>Source: </a:t>
            </a:r>
            <a:r>
              <a:rPr lang="en-US" sz="2200" i="1" dirty="0" smtClean="0">
                <a:solidFill>
                  <a:srgbClr val="663300"/>
                </a:solidFill>
                <a:sym typeface="Symbol" pitchFamily="18" charset="2"/>
              </a:rPr>
              <a:t>Small and Medium Reactors – Status and Prospects, </a:t>
            </a:r>
            <a:r>
              <a:rPr lang="en-US" sz="2200" dirty="0" smtClean="0">
                <a:solidFill>
                  <a:srgbClr val="663300"/>
                </a:solidFill>
                <a:sym typeface="Symbol" pitchFamily="18" charset="2"/>
              </a:rPr>
              <a:t>Report by an Expert Group, NEA/OECD, Paris (1991)</a:t>
            </a:r>
            <a:endParaRPr lang="en-US" sz="2200" dirty="0">
              <a:solidFill>
                <a:srgbClr val="6633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6063" y="960438"/>
            <a:ext cx="8643937" cy="4745037"/>
            <a:chOff x="246063" y="960438"/>
            <a:chExt cx="8643937" cy="474503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707" t="25391" r="25877" b="15039"/>
            <a:stretch>
              <a:fillRect/>
            </a:stretch>
          </p:blipFill>
          <p:spPr bwMode="auto">
            <a:xfrm>
              <a:off x="246063" y="960438"/>
              <a:ext cx="8643937" cy="474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2321990" y="970280"/>
              <a:ext cx="5643020" cy="70788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SMR’s Cost Competitiveness against Large NPPs </a:t>
              </a:r>
              <a:br>
                <a:rPr lang="en-US" sz="2000" b="1" dirty="0" smtClean="0">
                  <a:solidFill>
                    <a:srgbClr val="FFFF00"/>
                  </a:solidFill>
                </a:rPr>
              </a:br>
              <a:r>
                <a:rPr lang="en-US" sz="2000" b="1" dirty="0" smtClean="0">
                  <a:solidFill>
                    <a:srgbClr val="FFFF00"/>
                  </a:solidFill>
                </a:rPr>
                <a:t>(based on  an UK Study)</a:t>
              </a:r>
              <a:endParaRPr lang="en-IN" sz="20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India’s Three Stage Nuclear Power Programme</a:t>
            </a:r>
            <a:endParaRPr lang="en-US" sz="3200" dirty="0"/>
          </a:p>
        </p:txBody>
      </p:sp>
      <p:pic>
        <p:nvPicPr>
          <p:cNvPr id="11" name="Picture 2" descr="C:\Documents and Settings\Administrator\Desktop\Three stage progra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950" y="1089488"/>
            <a:ext cx="8913813" cy="547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Indian Fast Breeder Reactor  (FBR) Programme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108152" y="4572000"/>
            <a:ext cx="8913813" cy="20970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FBR program started with FBTR </a:t>
            </a:r>
          </a:p>
          <a:p>
            <a:r>
              <a:rPr lang="en-US" dirty="0" smtClean="0"/>
              <a:t>Prototype </a:t>
            </a:r>
            <a:r>
              <a:rPr lang="en-US" dirty="0" smtClean="0"/>
              <a:t>&amp;Technology Demonstration: PFBR</a:t>
            </a:r>
          </a:p>
          <a:p>
            <a:r>
              <a:rPr lang="en-US" dirty="0" smtClean="0"/>
              <a:t>6 more </a:t>
            </a:r>
            <a:r>
              <a:rPr lang="en-US" dirty="0" smtClean="0"/>
              <a:t>Mixed Oxide (MOX) </a:t>
            </a:r>
            <a:r>
              <a:rPr lang="en-US" dirty="0" smtClean="0"/>
              <a:t>fuelled reactors (</a:t>
            </a:r>
            <a:r>
              <a:rPr lang="en-US" dirty="0" smtClean="0"/>
              <a:t>FBR 1–6</a:t>
            </a:r>
            <a:r>
              <a:rPr lang="en-US" dirty="0" smtClean="0"/>
              <a:t>) after PFBR</a:t>
            </a:r>
          </a:p>
          <a:p>
            <a:r>
              <a:rPr lang="en-US" dirty="0" smtClean="0"/>
              <a:t>Metal Fuelled Reactors thereafter	</a:t>
            </a:r>
          </a:p>
          <a:p>
            <a:pPr lvl="1"/>
            <a:r>
              <a:rPr lang="en-US" sz="3100" dirty="0" smtClean="0"/>
              <a:t>Metal fuelled Test Reactor &amp; 1000 MWe Power Reactors</a:t>
            </a:r>
          </a:p>
          <a:p>
            <a:r>
              <a:rPr lang="en-US" dirty="0" smtClean="0"/>
              <a:t>PFBR &amp; </a:t>
            </a:r>
            <a:r>
              <a:rPr lang="en-US" dirty="0" smtClean="0"/>
              <a:t>FBR 1-6 </a:t>
            </a:r>
            <a:r>
              <a:rPr lang="en-US" dirty="0" smtClean="0"/>
              <a:t>fall in the SMR power range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9063" y="1028700"/>
            <a:ext cx="8905875" cy="3497263"/>
            <a:chOff x="119063" y="823916"/>
            <a:chExt cx="8905875" cy="3496942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9063" y="823917"/>
              <a:ext cx="2865437" cy="1652588"/>
              <a:chOff x="55" y="3182"/>
              <a:chExt cx="1805" cy="1041"/>
            </a:xfrm>
          </p:grpSpPr>
          <p:pic>
            <p:nvPicPr>
              <p:cNvPr id="16392" name="Picture 8" descr="fbtr1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 l="13695" t="1021" r="10881"/>
              <a:stretch>
                <a:fillRect/>
              </a:stretch>
            </p:blipFill>
            <p:spPr bwMode="auto">
              <a:xfrm>
                <a:off x="861" y="3208"/>
                <a:ext cx="999" cy="988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</p:pic>
          <p:sp>
            <p:nvSpPr>
              <p:cNvPr id="16393" name="Text Box 14"/>
              <p:cNvSpPr txBox="1">
                <a:spLocks noChangeArrowheads="1"/>
              </p:cNvSpPr>
              <p:nvPr/>
            </p:nvSpPr>
            <p:spPr bwMode="auto">
              <a:xfrm>
                <a:off x="55" y="3182"/>
                <a:ext cx="816" cy="104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marL="168275" indent="-168275" algn="ctr"/>
                <a:r>
                  <a:rPr lang="en-US" i="1"/>
                  <a:t>FBTR</a:t>
                </a:r>
                <a:endParaRPr lang="en-GB" i="1"/>
              </a:p>
              <a:p>
                <a:pPr marL="168275" indent="-168275">
                  <a:buFont typeface="Arial" pitchFamily="34" charset="0"/>
                  <a:buChar char="•"/>
                </a:pPr>
                <a:r>
                  <a:rPr lang="en-GB" sz="1400"/>
                  <a:t>40 MWt </a:t>
                </a:r>
              </a:p>
              <a:p>
                <a:pPr marL="168275" indent="-168275">
                  <a:buFont typeface="Arial" pitchFamily="34" charset="0"/>
                  <a:buChar char="•"/>
                </a:pPr>
                <a:r>
                  <a:rPr lang="en-GB" sz="1400"/>
                  <a:t>13.5 MWe </a:t>
                </a:r>
              </a:p>
              <a:p>
                <a:pPr marL="168275" indent="-168275">
                  <a:buFont typeface="Arial" pitchFamily="34" charset="0"/>
                  <a:buChar char="•"/>
                </a:pPr>
                <a:r>
                  <a:rPr lang="en-GB" sz="1400"/>
                  <a:t>Loop type   </a:t>
                </a:r>
              </a:p>
              <a:p>
                <a:pPr marL="168275" indent="-168275">
                  <a:buFont typeface="Arial" pitchFamily="34" charset="0"/>
                  <a:buChar char="•"/>
                </a:pPr>
                <a:r>
                  <a:rPr lang="en-US" sz="1400"/>
                  <a:t>Pu</a:t>
                </a:r>
                <a:r>
                  <a:rPr lang="en-GB" sz="1400"/>
                  <a:t>C – UC</a:t>
                </a:r>
              </a:p>
              <a:p>
                <a:pPr marL="168275" indent="-168275">
                  <a:buFont typeface="Arial" pitchFamily="34" charset="0"/>
                  <a:buChar char="•"/>
                </a:pPr>
                <a:r>
                  <a:rPr lang="en-GB" sz="1400"/>
                  <a:t>Design: CEA</a:t>
                </a:r>
              </a:p>
              <a:p>
                <a:pPr marL="168275" indent="-168275">
                  <a:buFont typeface="Arial" pitchFamily="34" charset="0"/>
                  <a:buChar char="•"/>
                </a:pPr>
                <a:r>
                  <a:rPr lang="en-GB" sz="1400"/>
                  <a:t>Since 1985</a:t>
                </a:r>
                <a:endParaRPr lang="en-US" sz="1400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209800" y="2576513"/>
              <a:ext cx="2759075" cy="1581150"/>
              <a:chOff x="2076" y="3095"/>
              <a:chExt cx="1738" cy="996"/>
            </a:xfrm>
          </p:grpSpPr>
          <p:pic>
            <p:nvPicPr>
              <p:cNvPr id="1639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9538" t="23285" r="8366" b="6650"/>
              <a:stretch>
                <a:fillRect/>
              </a:stretch>
            </p:blipFill>
            <p:spPr bwMode="auto">
              <a:xfrm>
                <a:off x="2918" y="3109"/>
                <a:ext cx="896" cy="976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</p:pic>
          <p:sp>
            <p:nvSpPr>
              <p:cNvPr id="16396" name="Text Box 7"/>
              <p:cNvSpPr txBox="1">
                <a:spLocks noChangeArrowheads="1"/>
              </p:cNvSpPr>
              <p:nvPr/>
            </p:nvSpPr>
            <p:spPr bwMode="auto">
              <a:xfrm>
                <a:off x="2076" y="3095"/>
                <a:ext cx="837" cy="996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i="1"/>
                  <a:t>PFBR</a:t>
                </a:r>
                <a:endParaRPr lang="en-GB" i="1"/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1250 MWt 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500 MWe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Pool Type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UO</a:t>
                </a:r>
                <a:r>
                  <a:rPr lang="en-US" sz="1400" baseline="-25000"/>
                  <a:t>2</a:t>
                </a:r>
                <a:r>
                  <a:rPr lang="en-US" sz="1400"/>
                  <a:t>-PuO</a:t>
                </a:r>
                <a:r>
                  <a:rPr lang="en-US" sz="1400" baseline="-25000"/>
                  <a:t>2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Indigenous 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From  2021..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581525" y="823916"/>
              <a:ext cx="2817813" cy="1662113"/>
              <a:chOff x="3868" y="3222"/>
              <a:chExt cx="1775" cy="1047"/>
            </a:xfrm>
          </p:grpSpPr>
          <p:graphicFrame>
            <p:nvGraphicFramePr>
              <p:cNvPr id="16398" name="Object 4"/>
              <p:cNvGraphicFramePr>
                <a:graphicFrameLocks noChangeAspect="1"/>
              </p:cNvGraphicFramePr>
              <p:nvPr/>
            </p:nvGraphicFramePr>
            <p:xfrm>
              <a:off x="4668" y="3243"/>
              <a:ext cx="975" cy="968"/>
            </p:xfrm>
            <a:graphic>
              <a:graphicData uri="http://schemas.openxmlformats.org/presentationml/2006/ole">
                <p:oleObj spid="_x0000_s25602" r:id="rId6" imgW="4572156" imgH="3428856" progId="PowerPoint.Show.8">
                  <p:embed/>
                </p:oleObj>
              </a:graphicData>
            </a:graphic>
          </p:graphicFrame>
          <p:sp>
            <p:nvSpPr>
              <p:cNvPr id="16399" name="Text Box 10"/>
              <p:cNvSpPr txBox="1">
                <a:spLocks noChangeArrowheads="1"/>
              </p:cNvSpPr>
              <p:nvPr/>
            </p:nvSpPr>
            <p:spPr bwMode="auto">
              <a:xfrm>
                <a:off x="3868" y="3222"/>
                <a:ext cx="797" cy="1047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en-US" i="1"/>
                  <a:t>FBR 1 - 6</a:t>
                </a:r>
                <a:endParaRPr lang="en-GB" i="1"/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500/600 MWe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Pool Type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UO</a:t>
                </a:r>
                <a:r>
                  <a:rPr lang="en-US" sz="1400" baseline="-25000"/>
                  <a:t>2</a:t>
                </a:r>
                <a:r>
                  <a:rPr lang="en-US" sz="1400"/>
                  <a:t>-PuO</a:t>
                </a:r>
                <a:r>
                  <a:rPr lang="en-US" sz="1400" baseline="-25000"/>
                  <a:t>2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3 twin units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Indigenous 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/>
                  <a:t> 2029 - 2039</a:t>
                </a: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5486400" y="2598738"/>
              <a:ext cx="3538538" cy="1722120"/>
              <a:chOff x="5486400" y="2817814"/>
              <a:chExt cx="3538538" cy="1721645"/>
            </a:xfrm>
          </p:grpSpPr>
          <p:sp>
            <p:nvSpPr>
              <p:cNvPr id="16401" name="Text Box 12"/>
              <p:cNvSpPr txBox="1">
                <a:spLocks noChangeArrowheads="1"/>
              </p:cNvSpPr>
              <p:nvPr/>
            </p:nvSpPr>
            <p:spPr bwMode="auto">
              <a:xfrm>
                <a:off x="5486400" y="2817814"/>
                <a:ext cx="1918167" cy="1721645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marL="228600" indent="-228600" algn="ctr"/>
                <a:r>
                  <a:rPr lang="en-US" i="1"/>
                  <a:t>Metal fuel based FBR</a:t>
                </a:r>
                <a:endParaRPr lang="en-GB" i="1"/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/>
                  <a:t>100 MWt/1000 MWe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/>
                  <a:t>Loop / Pool Type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/>
                  <a:t>Metallic fuel 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/>
                  <a:t>Indigenous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/>
                  <a:t>Beyond </a:t>
                </a:r>
                <a:r>
                  <a:rPr lang="en-IN" altLang="en-US" sz="1400"/>
                  <a:t>2031/</a:t>
                </a:r>
                <a:r>
                  <a:rPr lang="en-US" sz="1400"/>
                  <a:t>2039</a:t>
                </a:r>
              </a:p>
            </p:txBody>
          </p:sp>
          <p:pic>
            <p:nvPicPr>
              <p:cNvPr id="16402" name="Picture 1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9424" t="8531" r="23175" b="15656"/>
              <a:stretch>
                <a:fillRect/>
              </a:stretch>
            </p:blipFill>
            <p:spPr bwMode="auto">
              <a:xfrm>
                <a:off x="7427340" y="2844802"/>
                <a:ext cx="1597598" cy="1617663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</p:pic>
        </p:grpSp>
        <p:sp>
          <p:nvSpPr>
            <p:cNvPr id="16403" name="AutoShape 20"/>
            <p:cNvSpPr>
              <a:spLocks noChangeArrowheads="1"/>
            </p:cNvSpPr>
            <p:nvPr/>
          </p:nvSpPr>
          <p:spPr bwMode="auto">
            <a:xfrm rot="5383129">
              <a:off x="7508874" y="1506537"/>
              <a:ext cx="842963" cy="706437"/>
            </a:xfrm>
            <a:custGeom>
              <a:avLst/>
              <a:gdLst/>
              <a:ahLst/>
              <a:cxnLst>
                <a:cxn ang="0">
                  <a:pos x="21600" y="6079"/>
                </a:cxn>
                <a:cxn ang="0">
                  <a:pos x="15126" y="0"/>
                </a:cxn>
                <a:cxn ang="0">
                  <a:pos x="15126" y="2912"/>
                </a:cxn>
                <a:cxn ang="0">
                  <a:pos x="12427" y="2912"/>
                </a:cxn>
                <a:cxn ang="0">
                  <a:pos x="0" y="12158"/>
                </a:cxn>
                <a:cxn ang="0">
                  <a:pos x="0" y="21600"/>
                </a:cxn>
                <a:cxn ang="0">
                  <a:pos x="6474" y="21600"/>
                </a:cxn>
                <a:cxn ang="0">
                  <a:pos x="6474" y="12158"/>
                </a:cxn>
                <a:cxn ang="0">
                  <a:pos x="12427" y="9246"/>
                </a:cxn>
                <a:cxn ang="0">
                  <a:pos x="15126" y="9246"/>
                </a:cxn>
                <a:cxn ang="0">
                  <a:pos x="15126" y="12158"/>
                </a:cxn>
              </a:cxnLst>
              <a:rect l="0" t="0" r="r" b="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IN">
                <a:latin typeface="Times New Roman" pitchFamily="18" charset="0"/>
              </a:endParaRPr>
            </a:p>
          </p:txBody>
        </p:sp>
        <p:sp>
          <p:nvSpPr>
            <p:cNvPr id="16404" name="AutoShape 20"/>
            <p:cNvSpPr>
              <a:spLocks noChangeArrowheads="1"/>
            </p:cNvSpPr>
            <p:nvPr/>
          </p:nvSpPr>
          <p:spPr bwMode="auto">
            <a:xfrm rot="-10755385" flipH="1" flipV="1">
              <a:off x="3546475" y="1454150"/>
              <a:ext cx="722313" cy="827088"/>
            </a:xfrm>
            <a:custGeom>
              <a:avLst/>
              <a:gdLst/>
              <a:ahLst/>
              <a:cxnLst>
                <a:cxn ang="0">
                  <a:pos x="21600" y="6079"/>
                </a:cxn>
                <a:cxn ang="0">
                  <a:pos x="15126" y="0"/>
                </a:cxn>
                <a:cxn ang="0">
                  <a:pos x="15126" y="2912"/>
                </a:cxn>
                <a:cxn ang="0">
                  <a:pos x="12427" y="2912"/>
                </a:cxn>
                <a:cxn ang="0">
                  <a:pos x="0" y="12158"/>
                </a:cxn>
                <a:cxn ang="0">
                  <a:pos x="0" y="21600"/>
                </a:cxn>
                <a:cxn ang="0">
                  <a:pos x="6474" y="21600"/>
                </a:cxn>
                <a:cxn ang="0">
                  <a:pos x="6474" y="12158"/>
                </a:cxn>
                <a:cxn ang="0">
                  <a:pos x="12427" y="9246"/>
                </a:cxn>
                <a:cxn ang="0">
                  <a:pos x="15126" y="9246"/>
                </a:cxn>
                <a:cxn ang="0">
                  <a:pos x="15126" y="12158"/>
                </a:cxn>
              </a:cxnLst>
              <a:rect l="0" t="0" r="r" b="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>
                <a:latin typeface="Times New Roman" pitchFamily="18" charset="0"/>
              </a:endParaRPr>
            </a:p>
          </p:txBody>
        </p:sp>
        <p:sp>
          <p:nvSpPr>
            <p:cNvPr id="16405" name="AutoShape 20"/>
            <p:cNvSpPr>
              <a:spLocks noChangeArrowheads="1"/>
            </p:cNvSpPr>
            <p:nvPr/>
          </p:nvSpPr>
          <p:spPr bwMode="auto">
            <a:xfrm rot="10844615" flipH="1">
              <a:off x="1141413" y="2828925"/>
              <a:ext cx="703262" cy="762000"/>
            </a:xfrm>
            <a:custGeom>
              <a:avLst/>
              <a:gdLst/>
              <a:ahLst/>
              <a:cxnLst>
                <a:cxn ang="0">
                  <a:pos x="21600" y="6079"/>
                </a:cxn>
                <a:cxn ang="0">
                  <a:pos x="15126" y="0"/>
                </a:cxn>
                <a:cxn ang="0">
                  <a:pos x="15126" y="2912"/>
                </a:cxn>
                <a:cxn ang="0">
                  <a:pos x="12427" y="2912"/>
                </a:cxn>
                <a:cxn ang="0">
                  <a:pos x="0" y="12158"/>
                </a:cxn>
                <a:cxn ang="0">
                  <a:pos x="0" y="21600"/>
                </a:cxn>
                <a:cxn ang="0">
                  <a:pos x="6474" y="21600"/>
                </a:cxn>
                <a:cxn ang="0">
                  <a:pos x="6474" y="12158"/>
                </a:cxn>
                <a:cxn ang="0">
                  <a:pos x="12427" y="9246"/>
                </a:cxn>
                <a:cxn ang="0">
                  <a:pos x="15126" y="9246"/>
                </a:cxn>
                <a:cxn ang="0">
                  <a:pos x="15126" y="12158"/>
                </a:cxn>
              </a:cxnLst>
              <a:rect l="0" t="0" r="r" b="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IN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Measures to Further Improve Safety of FBRs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ym typeface="Symbol" pitchFamily="18" charset="2"/>
              </a:rPr>
              <a:t>Thermal Reactors</a:t>
            </a:r>
          </a:p>
          <a:p>
            <a:pPr lvl="1"/>
            <a:r>
              <a:rPr lang="en-US" dirty="0" smtClean="0">
                <a:sym typeface="Symbol" pitchFamily="18" charset="2"/>
              </a:rPr>
              <a:t>Loss of coolant accident (LOCA) is governing accident</a:t>
            </a:r>
          </a:p>
          <a:p>
            <a:pPr lvl="1"/>
            <a:r>
              <a:rPr lang="en-US" dirty="0" smtClean="0">
                <a:sym typeface="Symbol" pitchFamily="18" charset="2"/>
              </a:rPr>
              <a:t>Main steam line break (MSLB) also leads to serious reactor core safety issues</a:t>
            </a:r>
          </a:p>
          <a:p>
            <a:r>
              <a:rPr lang="en-US" dirty="0" smtClean="0">
                <a:sym typeface="Symbol" pitchFamily="18" charset="2"/>
              </a:rPr>
              <a:t>Fast Breeder Reactors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Primary system pressures are very low</a:t>
            </a:r>
          </a:p>
          <a:p>
            <a:pPr lvl="1"/>
            <a:r>
              <a:rPr lang="en-US" dirty="0" smtClean="0">
                <a:sym typeface="Symbol" pitchFamily="18" charset="2"/>
              </a:rPr>
              <a:t>Loss of </a:t>
            </a:r>
            <a:r>
              <a:rPr lang="en-US" dirty="0" smtClean="0">
                <a:sym typeface="Symbol" pitchFamily="18" charset="2"/>
              </a:rPr>
              <a:t>coolant is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not</a:t>
            </a:r>
            <a:r>
              <a:rPr lang="en-US" dirty="0" smtClean="0">
                <a:sym typeface="Symbol" pitchFamily="18" charset="2"/>
              </a:rPr>
              <a:t> a serious issue, especially in pool type reactors</a:t>
            </a:r>
          </a:p>
          <a:p>
            <a:pPr lvl="1"/>
            <a:r>
              <a:rPr lang="en-US" dirty="0" smtClean="0">
                <a:sym typeface="Symbol" pitchFamily="18" charset="2"/>
              </a:rPr>
              <a:t>Secondary sodium system </a:t>
            </a:r>
            <a:r>
              <a:rPr lang="en-US" dirty="0" smtClean="0">
                <a:sym typeface="Symbol" pitchFamily="18" charset="2"/>
              </a:rPr>
              <a:t>is non-radioactive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Heat removed </a:t>
            </a:r>
            <a:r>
              <a:rPr lang="en-US" dirty="0" smtClean="0">
                <a:sym typeface="Symbol" pitchFamily="18" charset="2"/>
              </a:rPr>
              <a:t>is directly </a:t>
            </a:r>
            <a:r>
              <a:rPr lang="en-US" dirty="0" smtClean="0">
                <a:sym typeface="Symbol" pitchFamily="18" charset="2"/>
              </a:rPr>
              <a:t>from primary system through dedicated systems </a:t>
            </a:r>
          </a:p>
          <a:p>
            <a:pPr lvl="1"/>
            <a:r>
              <a:rPr lang="en-US" dirty="0" smtClean="0">
                <a:sym typeface="Symbol" pitchFamily="18" charset="2"/>
              </a:rPr>
              <a:t>Steam line break not </a:t>
            </a:r>
            <a:r>
              <a:rPr lang="en-US" dirty="0" smtClean="0">
                <a:sym typeface="Symbol" pitchFamily="18" charset="2"/>
              </a:rPr>
              <a:t>is a </a:t>
            </a:r>
            <a:r>
              <a:rPr lang="en-US" dirty="0" smtClean="0">
                <a:sym typeface="Symbol" pitchFamily="18" charset="2"/>
              </a:rPr>
              <a:t>safety issue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AKB1">
  <a:themeElements>
    <a:clrScheme name="AKB1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AKB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Pct val="95000"/>
          <a:buFont typeface="Wingdings" pitchFamily="2" charset="2"/>
          <a:buChar char="¬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Pct val="95000"/>
          <a:buFont typeface="Wingdings" pitchFamily="2" charset="2"/>
          <a:buChar char="¬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KB1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B1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B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B1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B1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</TotalTime>
  <Words>1028</Words>
  <Application>Microsoft Office PowerPoint</Application>
  <PresentationFormat>On-screen Show (4:3)</PresentationFormat>
  <Paragraphs>186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13_AKB1</vt:lpstr>
      <vt:lpstr>Microsoft Office PowerPoint 97-2003 Presentation</vt:lpstr>
      <vt:lpstr>Emerging Technologies for  Economy and Enhanced Safety</vt:lpstr>
      <vt:lpstr>Small &amp; Medium Reactors (SMRs)</vt:lpstr>
      <vt:lpstr>Benefits of SMR</vt:lpstr>
      <vt:lpstr>Fast Reactor based SMRs</vt:lpstr>
      <vt:lpstr>Economics of SMRs</vt:lpstr>
      <vt:lpstr>Economics of SMRs</vt:lpstr>
      <vt:lpstr>India’s Three Stage Nuclear Power Programme</vt:lpstr>
      <vt:lpstr>Indian Fast Breeder Reactor  (FBR) Programme</vt:lpstr>
      <vt:lpstr>Measures to Further Improve Safety of FBRs</vt:lpstr>
      <vt:lpstr>Measures to Further Improve Safety of FBRs</vt:lpstr>
      <vt:lpstr>Improved Safety Features in Shutdown System of FBRs</vt:lpstr>
      <vt:lpstr>Decay Heat Removal System in FBRs</vt:lpstr>
      <vt:lpstr>Improving Means of Decay Heat Removal in FBRs</vt:lpstr>
      <vt:lpstr>Molten Salt Reactors – Historical Background</vt:lpstr>
      <vt:lpstr>Molten Salt Reactors</vt:lpstr>
      <vt:lpstr>Summing Up …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sujatha 2</dc:creator>
  <cp:lastModifiedBy>admin</cp:lastModifiedBy>
  <cp:revision>170</cp:revision>
  <dcterms:created xsi:type="dcterms:W3CDTF">2019-10-09T05:30:37Z</dcterms:created>
  <dcterms:modified xsi:type="dcterms:W3CDTF">2019-10-18T05:10:59Z</dcterms:modified>
</cp:coreProperties>
</file>